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74" r:id="rId3"/>
    <p:sldId id="260" r:id="rId4"/>
    <p:sldId id="262" r:id="rId5"/>
    <p:sldId id="263" r:id="rId6"/>
    <p:sldId id="261" r:id="rId7"/>
    <p:sldId id="264" r:id="rId8"/>
    <p:sldId id="266" r:id="rId9"/>
    <p:sldId id="265" r:id="rId10"/>
    <p:sldId id="267" r:id="rId11"/>
    <p:sldId id="268" r:id="rId12"/>
    <p:sldId id="275" r:id="rId13"/>
    <p:sldId id="276" r:id="rId14"/>
    <p:sldId id="272" r:id="rId15"/>
    <p:sldId id="277" r:id="rId16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77" autoAdjust="0"/>
  </p:normalViewPr>
  <p:slideViewPr>
    <p:cSldViewPr>
      <p:cViewPr varScale="1">
        <p:scale>
          <a:sx n="57" d="100"/>
          <a:sy n="57" d="100"/>
        </p:scale>
        <p:origin x="17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18" Type="http://schemas.openxmlformats.org/officeDocument/2006/relationships/image" Target="../media/image7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17" Type="http://schemas.openxmlformats.org/officeDocument/2006/relationships/image" Target="../media/image74.wmf"/><Relationship Id="rId2" Type="http://schemas.openxmlformats.org/officeDocument/2006/relationships/image" Target="../media/image59.wmf"/><Relationship Id="rId16" Type="http://schemas.openxmlformats.org/officeDocument/2006/relationships/image" Target="../media/image73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5" Type="http://schemas.openxmlformats.org/officeDocument/2006/relationships/image" Target="../media/image72.wmf"/><Relationship Id="rId10" Type="http://schemas.openxmlformats.org/officeDocument/2006/relationships/image" Target="../media/image67.wmf"/><Relationship Id="rId19" Type="http://schemas.openxmlformats.org/officeDocument/2006/relationships/image" Target="../media/image76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Relationship Id="rId14" Type="http://schemas.openxmlformats.org/officeDocument/2006/relationships/image" Target="../media/image7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8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28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28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vi-V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3D6656-8349-44FF-BC48-AF996C8BA084}" type="slidenum">
              <a:rPr lang="vi-VN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7BDE3-826B-4516-A125-FF70C29DD4BB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13AA9-601A-40A1-A506-85C85D1049AE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84961-8441-4698-8453-384DD7D6775A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F032F4B-251E-4EA4-B9AF-B89C40439685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431DAD-C6DE-4861-A586-BCB5DC6F0221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E28D8-BAA3-49BF-A2FB-DB6B5B070C50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D9B14-C98B-4CC4-86C5-D39324B007D8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3BA27-1163-4513-9D82-24B46A638A9B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6C02D-9D35-4173-88A1-C1194EC1C4B5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6B2C3-5282-46D8-8D6D-1F4A1B75D4F6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EE884-056B-4255-82C4-AA801732F4BC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7F1AD-287B-4222-B89B-B5CEF557BD0A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47251-C39C-4928-BF4E-C2F7423029A9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slow" advClick="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C3FEFF-F6A3-4924-A24A-FBC8DD8E94DF}" type="slidenum">
              <a:rPr lang="vi-VN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Click="0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35.jpeg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5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image" Target="../media/image42.jpe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slide" Target="slide14.xml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62.wmf"/><Relationship Id="rId18" Type="http://schemas.openxmlformats.org/officeDocument/2006/relationships/oleObject" Target="../embeddings/oleObject59.bin"/><Relationship Id="rId26" Type="http://schemas.openxmlformats.org/officeDocument/2006/relationships/oleObject" Target="../embeddings/oleObject63.bin"/><Relationship Id="rId39" Type="http://schemas.openxmlformats.org/officeDocument/2006/relationships/image" Target="../media/image75.wmf"/><Relationship Id="rId3" Type="http://schemas.openxmlformats.org/officeDocument/2006/relationships/image" Target="../media/image27.jpeg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67.bin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64.wmf"/><Relationship Id="rId25" Type="http://schemas.openxmlformats.org/officeDocument/2006/relationships/image" Target="../media/image68.wmf"/><Relationship Id="rId33" Type="http://schemas.openxmlformats.org/officeDocument/2006/relationships/image" Target="../media/image72.wmf"/><Relationship Id="rId38" Type="http://schemas.openxmlformats.org/officeDocument/2006/relationships/oleObject" Target="../embeddings/oleObject69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0.bin"/><Relationship Id="rId29" Type="http://schemas.openxmlformats.org/officeDocument/2006/relationships/image" Target="../media/image70.wmf"/><Relationship Id="rId41" Type="http://schemas.openxmlformats.org/officeDocument/2006/relationships/image" Target="../media/image76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61.wmf"/><Relationship Id="rId24" Type="http://schemas.openxmlformats.org/officeDocument/2006/relationships/oleObject" Target="../embeddings/oleObject62.bin"/><Relationship Id="rId32" Type="http://schemas.openxmlformats.org/officeDocument/2006/relationships/oleObject" Target="../embeddings/oleObject66.bin"/><Relationship Id="rId37" Type="http://schemas.openxmlformats.org/officeDocument/2006/relationships/image" Target="../media/image74.wmf"/><Relationship Id="rId40" Type="http://schemas.openxmlformats.org/officeDocument/2006/relationships/oleObject" Target="../embeddings/oleObject70.bin"/><Relationship Id="rId5" Type="http://schemas.openxmlformats.org/officeDocument/2006/relationships/image" Target="../media/image58.wmf"/><Relationship Id="rId15" Type="http://schemas.openxmlformats.org/officeDocument/2006/relationships/image" Target="../media/image63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64.bin"/><Relationship Id="rId36" Type="http://schemas.openxmlformats.org/officeDocument/2006/relationships/oleObject" Target="../embeddings/oleObject68.bin"/><Relationship Id="rId10" Type="http://schemas.openxmlformats.org/officeDocument/2006/relationships/oleObject" Target="../embeddings/oleObject55.bin"/><Relationship Id="rId19" Type="http://schemas.openxmlformats.org/officeDocument/2006/relationships/image" Target="../media/image65.wmf"/><Relationship Id="rId31" Type="http://schemas.openxmlformats.org/officeDocument/2006/relationships/image" Target="../media/image71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57.bin"/><Relationship Id="rId22" Type="http://schemas.openxmlformats.org/officeDocument/2006/relationships/oleObject" Target="../embeddings/oleObject61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65.bin"/><Relationship Id="rId35" Type="http://schemas.openxmlformats.org/officeDocument/2006/relationships/image" Target="../media/image7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7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image" Target="../media/image27.jpeg"/><Relationship Id="rId7" Type="http://schemas.openxmlformats.org/officeDocument/2006/relationships/image" Target="../media/image79.wmf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81.wmf"/><Relationship Id="rId5" Type="http://schemas.openxmlformats.org/officeDocument/2006/relationships/image" Target="../media/image78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8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wmf"/><Relationship Id="rId3" Type="http://schemas.openxmlformats.org/officeDocument/2006/relationships/image" Target="../media/image17.jpe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27.jpeg"/><Relationship Id="rId21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4.wmf"/><Relationship Id="rId3" Type="http://schemas.openxmlformats.org/officeDocument/2006/relationships/image" Target="../media/image35.jpe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3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2.wmf"/><Relationship Id="rId1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40.wmf"/><Relationship Id="rId3" Type="http://schemas.openxmlformats.org/officeDocument/2006/relationships/image" Target="../media/image42.jpeg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6.pn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9.wmf"/><Relationship Id="rId5" Type="http://schemas.openxmlformats.org/officeDocument/2006/relationships/image" Target="../media/image28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35.jpeg"/><Relationship Id="rId7" Type="http://schemas.openxmlformats.org/officeDocument/2006/relationships/image" Target="../media/image43.wmf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5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50.jpeg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6" name="Picture 18" descr="Hoicham"/>
          <p:cNvPicPr>
            <a:picLocks noChangeAspect="1" noChangeArrowheads="1" noCrop="1"/>
          </p:cNvPicPr>
          <p:nvPr/>
        </p:nvPicPr>
        <p:blipFill>
          <a:blip r:embed="rId4">
            <a:lum bright="18000" contrast="98000"/>
          </a:blip>
          <a:srcRect/>
          <a:stretch>
            <a:fillRect/>
          </a:stretch>
        </p:blipFill>
        <p:spPr bwMode="auto">
          <a:xfrm>
            <a:off x="8229600" y="304800"/>
            <a:ext cx="727075" cy="1143000"/>
          </a:xfrm>
          <a:prstGeom prst="rect">
            <a:avLst/>
          </a:prstGeom>
          <a:noFill/>
        </p:spPr>
      </p:pic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762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/>
              <a:t>Câu hỏi</a:t>
            </a:r>
            <a:r>
              <a:rPr lang="en-US" sz="2800" b="1"/>
              <a:t>: Muốn so sánh hai phân số không cùng mẫu ta làm như thế nào?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143000" y="26670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/>
              <a:t>Bài tập</a:t>
            </a:r>
            <a:r>
              <a:rPr lang="en-US" sz="2800" b="1" i="1"/>
              <a:t>:  So sánh hai phân số sau:</a:t>
            </a:r>
          </a:p>
        </p:txBody>
      </p:sp>
      <p:graphicFrame>
        <p:nvGraphicFramePr>
          <p:cNvPr id="7192" name="Object 24"/>
          <p:cNvGraphicFramePr>
            <a:graphicFrameLocks noChangeAspect="1"/>
          </p:cNvGraphicFramePr>
          <p:nvPr/>
        </p:nvGraphicFramePr>
        <p:xfrm>
          <a:off x="2286000" y="3200400"/>
          <a:ext cx="8255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00400"/>
                        <a:ext cx="8255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181350" y="367665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và </a:t>
            </a:r>
          </a:p>
        </p:txBody>
      </p:sp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3733800" y="3200400"/>
          <a:ext cx="779463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215640" imgH="393480" progId="Equation.DSMT4">
                  <p:embed/>
                </p:oleObj>
              </mc:Choice>
              <mc:Fallback>
                <p:oleObj name="Equation" r:id="rId7" imgW="215640" imgH="393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200400"/>
                        <a:ext cx="779463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838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Cộng hai phân số cùng mẫu: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676400" y="1447800"/>
          <a:ext cx="2465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47800"/>
                        <a:ext cx="2465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219200" y="1371600"/>
            <a:ext cx="3200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6200" y="2590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2. Cộng hai phân số không cùng mẫu: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09600" y="3048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Quy tắc: (SGK – 26)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3505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Bài 42 c, d: (SGK – 26)</a:t>
            </a:r>
          </a:p>
        </p:txBody>
      </p:sp>
      <p:graphicFrame>
        <p:nvGraphicFramePr>
          <p:cNvPr id="22546" name="Object 18"/>
          <p:cNvGraphicFramePr>
            <a:graphicFrameLocks noGrp="1" noChangeAspect="1"/>
          </p:cNvGraphicFramePr>
          <p:nvPr>
            <p:ph/>
          </p:nvPr>
        </p:nvGraphicFramePr>
        <p:xfrm>
          <a:off x="685800" y="4114800"/>
          <a:ext cx="19875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6" imgW="723600" imgH="393480" progId="Equation.DSMT4">
                  <p:embed/>
                </p:oleObj>
              </mc:Choice>
              <mc:Fallback>
                <p:oleObj name="Equation" r:id="rId6" imgW="723600" imgH="393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4800"/>
                        <a:ext cx="19875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4313238" y="4114800"/>
          <a:ext cx="19526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8" imgW="711000" imgH="393480" progId="Equation.DSMT4">
                  <p:embed/>
                </p:oleObj>
              </mc:Choice>
              <mc:Fallback>
                <p:oleObj name="Equation" r:id="rId8" imgW="71100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4114800"/>
                        <a:ext cx="19526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3" name="WordArt 25"/>
          <p:cNvSpPr>
            <a:spLocks noChangeArrowheads="1" noChangeShapeType="1" noTextEdit="1"/>
          </p:cNvSpPr>
          <p:nvPr/>
        </p:nvSpPr>
        <p:spPr bwMode="auto">
          <a:xfrm>
            <a:off x="990600" y="1524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Bài 42 c, d: (SGK – 26)</a:t>
            </a:r>
          </a:p>
        </p:txBody>
      </p:sp>
      <p:graphicFrame>
        <p:nvGraphicFramePr>
          <p:cNvPr id="24585" name="Object 9"/>
          <p:cNvGraphicFramePr>
            <a:graphicFrameLocks noGrp="1" noChangeAspect="1"/>
          </p:cNvGraphicFramePr>
          <p:nvPr>
            <p:ph/>
          </p:nvPr>
        </p:nvGraphicFramePr>
        <p:xfrm>
          <a:off x="457200" y="1382713"/>
          <a:ext cx="571500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4" imgW="2171520" imgH="393480" progId="Equation.DSMT4">
                  <p:embed/>
                </p:oleObj>
              </mc:Choice>
              <mc:Fallback>
                <p:oleObj name="Equation" r:id="rId4" imgW="217152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82713"/>
                        <a:ext cx="5715000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731838" y="3581400"/>
          <a:ext cx="7361237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Equation" r:id="rId6" imgW="2679480" imgH="393480" progId="Equation.DSMT4">
                  <p:embed/>
                </p:oleObj>
              </mc:Choice>
              <mc:Fallback>
                <p:oleObj name="Equation" r:id="rId6" imgW="26794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3581400"/>
                        <a:ext cx="7361237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6096000" y="1295400"/>
          <a:ext cx="1123950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8" imgW="342720" imgH="393480" progId="Equation.DSMT4">
                  <p:embed/>
                </p:oleObj>
              </mc:Choice>
              <mc:Fallback>
                <p:oleObj name="Equation" r:id="rId8" imgW="3427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295400"/>
                        <a:ext cx="1123950" cy="128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4194175" y="5029200"/>
          <a:ext cx="10604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10" imgW="342720" imgH="393480" progId="Equation.DSMT4">
                  <p:embed/>
                </p:oleObj>
              </mc:Choice>
              <mc:Fallback>
                <p:oleObj name="Equation" r:id="rId10" imgW="34272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5" y="5029200"/>
                        <a:ext cx="10604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752600" y="152400"/>
            <a:ext cx="5105400" cy="531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Times New Roman" pitchFamily="18" charset="0"/>
              </a:rPr>
              <a:t>TÓM TẮT BÀI HỌC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781300" y="838200"/>
            <a:ext cx="3505200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A50021"/>
                </a:solidFill>
                <a:latin typeface="Times New Roman" pitchFamily="18" charset="0"/>
              </a:rPr>
              <a:t>PHÉP CỘNG PHÂN SỐ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04850" y="2052638"/>
            <a:ext cx="2590800" cy="720725"/>
          </a:xfrm>
          <a:prstGeom prst="rect">
            <a:avLst/>
          </a:prstGeom>
          <a:solidFill>
            <a:schemeClr val="bg1"/>
          </a:solidFill>
          <a:ln w="190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CỘNG HAI PHÂN SỐ CÙNG MẪU SỐ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138738" y="2076450"/>
            <a:ext cx="3533775" cy="720725"/>
          </a:xfrm>
          <a:prstGeom prst="rect">
            <a:avLst/>
          </a:prstGeom>
          <a:solidFill>
            <a:schemeClr val="bg1"/>
          </a:solidFill>
          <a:ln w="190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Times New Roman" pitchFamily="18" charset="0"/>
              </a:rPr>
              <a:t>CỘNG HAI PHÂN SỐ KHÔNG CÙNG MẪU SỐ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23825" y="3690938"/>
            <a:ext cx="1524000" cy="415925"/>
          </a:xfrm>
          <a:prstGeom prst="rect">
            <a:avLst/>
          </a:prstGeom>
          <a:solidFill>
            <a:schemeClr val="bg1"/>
          </a:solidFill>
          <a:ln w="190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</a:rPr>
              <a:t>Cộng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tử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448175" y="3690938"/>
            <a:ext cx="1852613" cy="720725"/>
          </a:xfrm>
          <a:prstGeom prst="rect">
            <a:avLst/>
          </a:prstGeom>
          <a:solidFill>
            <a:schemeClr val="bg1"/>
          </a:solidFill>
          <a:ln w="190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ĐƯA </a:t>
            </a:r>
            <a:r>
              <a:rPr lang="en-US" sz="2000" b="1" dirty="0" err="1">
                <a:latin typeface="Times New Roman" pitchFamily="18" charset="0"/>
              </a:rPr>
              <a:t>Về</a:t>
            </a:r>
            <a:r>
              <a:rPr lang="en-US" sz="2000" b="1" dirty="0">
                <a:latin typeface="Times New Roman" pitchFamily="18" charset="0"/>
              </a:rPr>
              <a:t> CÙNG MẪU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909763" y="3695700"/>
            <a:ext cx="2286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</a:rPr>
              <a:t>Giữ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nguyên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mẫu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615113" y="3733800"/>
            <a:ext cx="2438400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</a:rPr>
              <a:t>Cộng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phân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cùng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mẫu</a:t>
            </a:r>
            <a:endParaRPr lang="en-US" sz="2000" b="1" dirty="0">
              <a:latin typeface="Times New Roman" pitchFamily="18" charset="0"/>
            </a:endParaRPr>
          </a:p>
        </p:txBody>
      </p: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2057400" y="1328738"/>
            <a:ext cx="4800600" cy="762000"/>
            <a:chOff x="1296" y="1056"/>
            <a:chExt cx="3024" cy="480"/>
          </a:xfrm>
        </p:grpSpPr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 flipH="1">
              <a:off x="1296" y="1065"/>
              <a:ext cx="1536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12"/>
            <p:cNvSpPr>
              <a:spLocks noChangeShapeType="1"/>
            </p:cNvSpPr>
            <p:nvPr/>
          </p:nvSpPr>
          <p:spPr bwMode="auto">
            <a:xfrm>
              <a:off x="2832" y="1056"/>
              <a:ext cx="1488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1" name="Group 13"/>
          <p:cNvGrpSpPr>
            <a:grpSpLocks/>
          </p:cNvGrpSpPr>
          <p:nvPr/>
        </p:nvGrpSpPr>
        <p:grpSpPr bwMode="auto">
          <a:xfrm>
            <a:off x="762000" y="2776538"/>
            <a:ext cx="2286000" cy="914400"/>
            <a:chOff x="480" y="1968"/>
            <a:chExt cx="1440" cy="576"/>
          </a:xfrm>
        </p:grpSpPr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 flipH="1">
              <a:off x="480" y="1968"/>
              <a:ext cx="768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1248" y="1968"/>
              <a:ext cx="672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5410200" y="2776538"/>
            <a:ext cx="2438400" cy="914400"/>
            <a:chOff x="3408" y="1968"/>
            <a:chExt cx="1536" cy="576"/>
          </a:xfrm>
        </p:grpSpPr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 flipH="1">
              <a:off x="3408" y="1968"/>
              <a:ext cx="912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>
              <a:off x="4320" y="1968"/>
              <a:ext cx="624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87" name="WordArt 19"/>
          <p:cNvSpPr>
            <a:spLocks noChangeArrowheads="1" noChangeShapeType="1" noTextEdit="1"/>
          </p:cNvSpPr>
          <p:nvPr/>
        </p:nvSpPr>
        <p:spPr bwMode="auto">
          <a:xfrm>
            <a:off x="304800" y="4572000"/>
            <a:ext cx="16764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CC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Unicode MS"/>
                <a:ea typeface="Arial Unicode MS"/>
                <a:cs typeface="Arial Unicode MS"/>
              </a:rPr>
              <a:t>Lưu ý :</a:t>
            </a:r>
            <a:endParaRPr lang="en-US" sz="28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CC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533400" y="5148263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- Số nguyên a có thể viết là  </a:t>
            </a:r>
          </a:p>
        </p:txBody>
      </p:sp>
      <p:graphicFrame>
        <p:nvGraphicFramePr>
          <p:cNvPr id="32789" name="Object 21"/>
          <p:cNvGraphicFramePr>
            <a:graphicFrameLocks noGrp="1" noChangeAspect="1"/>
          </p:cNvGraphicFramePr>
          <p:nvPr>
            <p:ph/>
          </p:nvPr>
        </p:nvGraphicFramePr>
        <p:xfrm>
          <a:off x="4191000" y="5059363"/>
          <a:ext cx="3286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4" imgW="152280" imgH="393480" progId="Equation.3">
                  <p:embed/>
                </p:oleObj>
              </mc:Choice>
              <mc:Fallback>
                <p:oleObj name="Equation" r:id="rId4" imgW="152280" imgH="393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059363"/>
                        <a:ext cx="328613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533400" y="5605463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- Nên đưa về mẫu dương . 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33400" y="6062663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- Nên rút gọn trước và sau khi thực hiện phép cộng.</a:t>
            </a:r>
          </a:p>
        </p:txBody>
      </p:sp>
      <p:sp>
        <p:nvSpPr>
          <p:cNvPr id="32794" name="AutoShape 2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172200"/>
            <a:ext cx="8382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87" grpId="0" animBg="1"/>
      <p:bldP spid="32788" grpId="0"/>
      <p:bldP spid="32791" grpId="0"/>
      <p:bldP spid="327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Group 2"/>
          <p:cNvGraphicFramePr>
            <a:graphicFrameLocks noGrp="1"/>
          </p:cNvGraphicFramePr>
          <p:nvPr>
            <p:ph sz="quarter" idx="1"/>
          </p:nvPr>
        </p:nvGraphicFramePr>
        <p:xfrm>
          <a:off x="457200" y="1981200"/>
          <a:ext cx="8153400" cy="1219201"/>
        </p:xfrm>
        <a:graphic>
          <a:graphicData uri="http://schemas.openxmlformats.org/drawingml/2006/table">
            <a:tbl>
              <a:tblPr/>
              <a:tblGrid>
                <a:gridCol w="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832" name="Object 4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415213" y="3276600"/>
          <a:ext cx="8905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6" name="Equation" r:id="rId4" imgW="622080" imgH="393480" progId="Equation.DSMT4">
                  <p:embed/>
                </p:oleObj>
              </mc:Choice>
              <mc:Fallback>
                <p:oleObj name="Equation" r:id="rId4" imgW="622080" imgH="39348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5213" y="3276600"/>
                        <a:ext cx="89058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33" name="Object 4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19600" y="5410200"/>
          <a:ext cx="9810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name="Equation" r:id="rId6" imgW="583920" imgH="393480" progId="Equation.DSMT4">
                  <p:embed/>
                </p:oleObj>
              </mc:Choice>
              <mc:Fallback>
                <p:oleObj name="Equation" r:id="rId6" imgW="583920" imgH="39348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10200"/>
                        <a:ext cx="9810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838200" y="2667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33835" name="Object 4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391400" y="4267200"/>
          <a:ext cx="8763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8" name="Equation" r:id="rId8" imgW="457200" imgH="393480" progId="Equation.DSMT4">
                  <p:embed/>
                </p:oleObj>
              </mc:Choice>
              <mc:Fallback>
                <p:oleObj name="Equation" r:id="rId8" imgW="457200" imgH="39348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267200"/>
                        <a:ext cx="87630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36" name="Object 44"/>
          <p:cNvGraphicFramePr>
            <a:graphicFrameLocks noChangeAspect="1"/>
          </p:cNvGraphicFramePr>
          <p:nvPr/>
        </p:nvGraphicFramePr>
        <p:xfrm>
          <a:off x="4343400" y="3352800"/>
          <a:ext cx="8604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9" name="Equation" r:id="rId10" imgW="469800" imgH="393480" progId="Equation.DSMT4">
                  <p:embed/>
                </p:oleObj>
              </mc:Choice>
              <mc:Fallback>
                <p:oleObj name="Equation" r:id="rId10" imgW="469800" imgH="39348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352800"/>
                        <a:ext cx="8604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37" name="Object 45"/>
          <p:cNvGraphicFramePr>
            <a:graphicFrameLocks noChangeAspect="1"/>
          </p:cNvGraphicFramePr>
          <p:nvPr/>
        </p:nvGraphicFramePr>
        <p:xfrm>
          <a:off x="990600" y="5054600"/>
          <a:ext cx="94456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0" name="Equation" r:id="rId12" imgW="406080" imgH="393480" progId="Equation.DSMT4">
                  <p:embed/>
                </p:oleObj>
              </mc:Choice>
              <mc:Fallback>
                <p:oleObj name="Equation" r:id="rId12" imgW="406080" imgH="39348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054600"/>
                        <a:ext cx="944563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38" name="Object 46"/>
          <p:cNvGraphicFramePr>
            <a:graphicFrameLocks noChangeAspect="1"/>
          </p:cNvGraphicFramePr>
          <p:nvPr/>
        </p:nvGraphicFramePr>
        <p:xfrm>
          <a:off x="1003300" y="4254500"/>
          <a:ext cx="930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1" name="Equation" r:id="rId14" imgW="507960" imgH="393480" progId="Equation.DSMT4">
                  <p:embed/>
                </p:oleObj>
              </mc:Choice>
              <mc:Fallback>
                <p:oleObj name="Equation" r:id="rId14" imgW="507960" imgH="39348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254500"/>
                        <a:ext cx="9302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39" name="Object 47"/>
          <p:cNvGraphicFramePr>
            <a:graphicFrameLocks noChangeAspect="1"/>
          </p:cNvGraphicFramePr>
          <p:nvPr/>
        </p:nvGraphicFramePr>
        <p:xfrm>
          <a:off x="1071563" y="3352800"/>
          <a:ext cx="6746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2" name="Equation" r:id="rId16" imgW="368280" imgH="393480" progId="Equation.DSMT4">
                  <p:embed/>
                </p:oleObj>
              </mc:Choice>
              <mc:Fallback>
                <p:oleObj name="Equation" r:id="rId16" imgW="368280" imgH="39348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3352800"/>
                        <a:ext cx="6746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0" name="Object 48"/>
          <p:cNvGraphicFramePr>
            <a:graphicFrameLocks noChangeAspect="1"/>
          </p:cNvGraphicFramePr>
          <p:nvPr/>
        </p:nvGraphicFramePr>
        <p:xfrm>
          <a:off x="4419600" y="4267200"/>
          <a:ext cx="8382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3" name="Equation" r:id="rId18" imgW="457200" imgH="393480" progId="Equation.DSMT4">
                  <p:embed/>
                </p:oleObj>
              </mc:Choice>
              <mc:Fallback>
                <p:oleObj name="Equation" r:id="rId18" imgW="457200" imgH="393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267200"/>
                        <a:ext cx="8382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1" name="Object 49"/>
          <p:cNvGraphicFramePr>
            <a:graphicFrameLocks noChangeAspect="1"/>
          </p:cNvGraphicFramePr>
          <p:nvPr/>
        </p:nvGraphicFramePr>
        <p:xfrm>
          <a:off x="7391400" y="5334000"/>
          <a:ext cx="995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4" name="Equation" r:id="rId20" imgW="609480" imgH="393480" progId="Equation.DSMT4">
                  <p:embed/>
                </p:oleObj>
              </mc:Choice>
              <mc:Fallback>
                <p:oleObj name="Equation" r:id="rId20" imgW="609480" imgH="39348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334000"/>
                        <a:ext cx="995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2" name="Object 50"/>
          <p:cNvGraphicFramePr>
            <a:graphicFrameLocks noChangeAspect="1"/>
          </p:cNvGraphicFramePr>
          <p:nvPr/>
        </p:nvGraphicFramePr>
        <p:xfrm>
          <a:off x="2209800" y="2514600"/>
          <a:ext cx="533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5" name="Equation" r:id="rId22" imgW="215640" imgH="393480" progId="Equation.DSMT4">
                  <p:embed/>
                </p:oleObj>
              </mc:Choice>
              <mc:Fallback>
                <p:oleObj name="Equation" r:id="rId22" imgW="215640" imgH="393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533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3" name="Object 51"/>
          <p:cNvGraphicFramePr>
            <a:graphicFrameLocks noChangeAspect="1"/>
          </p:cNvGraphicFramePr>
          <p:nvPr/>
        </p:nvGraphicFramePr>
        <p:xfrm>
          <a:off x="3810000" y="2514600"/>
          <a:ext cx="520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6" name="Equation" r:id="rId24" imgW="190440" imgH="393480" progId="Equation.DSMT4">
                  <p:embed/>
                </p:oleObj>
              </mc:Choice>
              <mc:Fallback>
                <p:oleObj name="Equation" r:id="rId24" imgW="190440" imgH="393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14600"/>
                        <a:ext cx="5207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4" name="Object 52"/>
          <p:cNvGraphicFramePr>
            <a:graphicFrameLocks noChangeAspect="1"/>
          </p:cNvGraphicFramePr>
          <p:nvPr/>
        </p:nvGraphicFramePr>
        <p:xfrm>
          <a:off x="1509713" y="2514600"/>
          <a:ext cx="4857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7" name="Equation" r:id="rId26" imgW="215640" imgH="393480" progId="Equation.DSMT4">
                  <p:embed/>
                </p:oleObj>
              </mc:Choice>
              <mc:Fallback>
                <p:oleObj name="Equation" r:id="rId26" imgW="215640" imgH="393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2514600"/>
                        <a:ext cx="4857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5" name="Object 53"/>
          <p:cNvGraphicFramePr>
            <a:graphicFrameLocks noChangeAspect="1"/>
          </p:cNvGraphicFramePr>
          <p:nvPr/>
        </p:nvGraphicFramePr>
        <p:xfrm>
          <a:off x="5257800" y="2514600"/>
          <a:ext cx="533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8" name="Equation" r:id="rId28" imgW="215640" imgH="393480" progId="Equation.DSMT4">
                  <p:embed/>
                </p:oleObj>
              </mc:Choice>
              <mc:Fallback>
                <p:oleObj name="Equation" r:id="rId28" imgW="215640" imgH="3934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514600"/>
                        <a:ext cx="533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46" name="Group 54"/>
          <p:cNvGrpSpPr>
            <a:grpSpLocks/>
          </p:cNvGrpSpPr>
          <p:nvPr/>
        </p:nvGrpSpPr>
        <p:grpSpPr bwMode="auto">
          <a:xfrm>
            <a:off x="304800" y="914400"/>
            <a:ext cx="8534400" cy="863600"/>
            <a:chOff x="288" y="720"/>
            <a:chExt cx="5184" cy="624"/>
          </a:xfrm>
        </p:grpSpPr>
        <p:sp>
          <p:nvSpPr>
            <p:cNvPr id="33847" name="Rectangle 55"/>
            <p:cNvSpPr>
              <a:spLocks noChangeArrowheads="1"/>
            </p:cNvSpPr>
            <p:nvPr/>
          </p:nvSpPr>
          <p:spPr bwMode="auto">
            <a:xfrm>
              <a:off x="288" y="720"/>
              <a:ext cx="5184" cy="624"/>
            </a:xfrm>
            <a:prstGeom prst="rect">
              <a:avLst/>
            </a:prstGeom>
            <a:gradFill rotWithShape="1">
              <a:gsLst>
                <a:gs pos="0">
                  <a:srgbClr val="CCFF99"/>
                </a:gs>
                <a:gs pos="50000">
                  <a:schemeClr val="bg1"/>
                </a:gs>
                <a:gs pos="100000">
                  <a:srgbClr val="CCFF99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848" name="Text Box 56"/>
            <p:cNvSpPr txBox="1">
              <a:spLocks noChangeArrowheads="1"/>
            </p:cNvSpPr>
            <p:nvPr/>
          </p:nvSpPr>
          <p:spPr bwMode="auto">
            <a:xfrm>
              <a:off x="432" y="768"/>
              <a:ext cx="4992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latin typeface="Times New Roman" pitchFamily="18" charset="0"/>
                </a:rPr>
                <a:t>Tính tổng dưới đây, rồi điền chữ cái tương ứng vào ô trống, để được tên của một ngày, mà hàng năm được tổ chức kỉ niệm rất trang trọng.</a:t>
              </a:r>
            </a:p>
          </p:txBody>
        </p:sp>
      </p:grpSp>
      <p:sp>
        <p:nvSpPr>
          <p:cNvPr id="33849" name="WordArt 57"/>
          <p:cNvSpPr>
            <a:spLocks noChangeArrowheads="1" noChangeShapeType="1" noTextEdit="1"/>
          </p:cNvSpPr>
          <p:nvPr/>
        </p:nvSpPr>
        <p:spPr bwMode="auto">
          <a:xfrm>
            <a:off x="2286000" y="304800"/>
            <a:ext cx="4143375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fani HeavyH"/>
              </a:rPr>
              <a:t>Ai </a:t>
            </a:r>
            <a:r>
              <a:rPr lang="en-US" sz="28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fani HeavyH"/>
              </a:rPr>
              <a:t>nhanh</a:t>
            </a:r>
            <a:r>
              <a:rPr lang="en-US" sz="2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fani HeavyH"/>
              </a:rPr>
              <a:t>?</a:t>
            </a:r>
          </a:p>
        </p:txBody>
      </p:sp>
      <p:graphicFrame>
        <p:nvGraphicFramePr>
          <p:cNvPr id="33850" name="Object 58"/>
          <p:cNvGraphicFramePr>
            <a:graphicFrameLocks noChangeAspect="1"/>
          </p:cNvGraphicFramePr>
          <p:nvPr/>
        </p:nvGraphicFramePr>
        <p:xfrm>
          <a:off x="685800" y="2514600"/>
          <a:ext cx="533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9" name="Equation" r:id="rId30" imgW="203040" imgH="393480" progId="Equation.DSMT4">
                  <p:embed/>
                </p:oleObj>
              </mc:Choice>
              <mc:Fallback>
                <p:oleObj name="Equation" r:id="rId30" imgW="203040" imgH="39348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14600"/>
                        <a:ext cx="533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51" name="Object 59"/>
          <p:cNvGraphicFramePr>
            <a:graphicFrameLocks noChangeAspect="1"/>
          </p:cNvGraphicFramePr>
          <p:nvPr/>
        </p:nvGraphicFramePr>
        <p:xfrm>
          <a:off x="6705600" y="2514600"/>
          <a:ext cx="431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0" name="Equation" r:id="rId32" imgW="215640" imgH="393480" progId="Equation.DSMT4">
                  <p:embed/>
                </p:oleObj>
              </mc:Choice>
              <mc:Fallback>
                <p:oleObj name="Equation" r:id="rId32" imgW="215640" imgH="39348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514600"/>
                        <a:ext cx="431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52" name="Object 60"/>
          <p:cNvGraphicFramePr>
            <a:graphicFrameLocks noChangeAspect="1"/>
          </p:cNvGraphicFramePr>
          <p:nvPr/>
        </p:nvGraphicFramePr>
        <p:xfrm>
          <a:off x="3048000" y="2514600"/>
          <a:ext cx="533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1" name="Equation" r:id="rId34" imgW="152280" imgH="393480" progId="Equation.DSMT4">
                  <p:embed/>
                </p:oleObj>
              </mc:Choice>
              <mc:Fallback>
                <p:oleObj name="Equation" r:id="rId34" imgW="152280" imgH="39348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14600"/>
                        <a:ext cx="5334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53" name="Object 61"/>
          <p:cNvGraphicFramePr>
            <a:graphicFrameLocks noChangeAspect="1"/>
          </p:cNvGraphicFramePr>
          <p:nvPr/>
        </p:nvGraphicFramePr>
        <p:xfrm>
          <a:off x="6019800" y="2528888"/>
          <a:ext cx="45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2" name="Equation" r:id="rId36" imgW="203040" imgH="393480" progId="Equation.DSMT4">
                  <p:embed/>
                </p:oleObj>
              </mc:Choice>
              <mc:Fallback>
                <p:oleObj name="Equation" r:id="rId36" imgW="203040" imgH="39348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28888"/>
                        <a:ext cx="457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54" name="Object 62"/>
          <p:cNvGraphicFramePr>
            <a:graphicFrameLocks noChangeAspect="1"/>
          </p:cNvGraphicFramePr>
          <p:nvPr/>
        </p:nvGraphicFramePr>
        <p:xfrm>
          <a:off x="958850" y="5765800"/>
          <a:ext cx="11366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3" name="Equation" r:id="rId38" imgW="533160" imgH="393480" progId="Equation.DSMT4">
                  <p:embed/>
                </p:oleObj>
              </mc:Choice>
              <mc:Fallback>
                <p:oleObj name="Equation" r:id="rId38" imgW="533160" imgH="39348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5765800"/>
                        <a:ext cx="113665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55" name="Object 63"/>
          <p:cNvGraphicFramePr>
            <a:graphicFrameLocks noChangeAspect="1"/>
          </p:cNvGraphicFramePr>
          <p:nvPr/>
        </p:nvGraphicFramePr>
        <p:xfrm>
          <a:off x="7302500" y="2514600"/>
          <a:ext cx="469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4" name="Equation" r:id="rId40" imgW="228600" imgH="393480" progId="Equation.DSMT4">
                  <p:embed/>
                </p:oleObj>
              </mc:Choice>
              <mc:Fallback>
                <p:oleObj name="Equation" r:id="rId40" imgW="228600" imgH="39348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0" y="2514600"/>
                        <a:ext cx="469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6896100" y="5486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33857" name="Text Box 65"/>
          <p:cNvSpPr txBox="1">
            <a:spLocks noChangeArrowheads="1"/>
          </p:cNvSpPr>
          <p:nvPr/>
        </p:nvSpPr>
        <p:spPr bwMode="auto">
          <a:xfrm>
            <a:off x="508000" y="5943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33858" name="Text Box 66"/>
          <p:cNvSpPr txBox="1">
            <a:spLocks noChangeArrowheads="1"/>
          </p:cNvSpPr>
          <p:nvPr/>
        </p:nvSpPr>
        <p:spPr bwMode="auto">
          <a:xfrm>
            <a:off x="3873500" y="3581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Ô</a:t>
            </a: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3911600" y="4495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33860" name="Text Box 68"/>
          <p:cNvSpPr txBox="1">
            <a:spLocks noChangeArrowheads="1"/>
          </p:cNvSpPr>
          <p:nvPr/>
        </p:nvSpPr>
        <p:spPr bwMode="auto">
          <a:xfrm>
            <a:off x="3937000" y="5562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33861" name="Text Box 69"/>
          <p:cNvSpPr txBox="1">
            <a:spLocks noChangeArrowheads="1"/>
          </p:cNvSpPr>
          <p:nvPr/>
        </p:nvSpPr>
        <p:spPr bwMode="auto">
          <a:xfrm>
            <a:off x="6896100" y="3429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Ư</a:t>
            </a:r>
          </a:p>
        </p:txBody>
      </p:sp>
      <p:sp>
        <p:nvSpPr>
          <p:cNvPr id="33862" name="Text Box 70"/>
          <p:cNvSpPr txBox="1">
            <a:spLocks noChangeArrowheads="1"/>
          </p:cNvSpPr>
          <p:nvPr/>
        </p:nvSpPr>
        <p:spPr bwMode="auto">
          <a:xfrm>
            <a:off x="6896100" y="4495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33863" name="Text Box 71"/>
          <p:cNvSpPr txBox="1">
            <a:spLocks noChangeArrowheads="1"/>
          </p:cNvSpPr>
          <p:nvPr/>
        </p:nvSpPr>
        <p:spPr bwMode="auto">
          <a:xfrm>
            <a:off x="501650" y="3530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Ê</a:t>
            </a:r>
          </a:p>
        </p:txBody>
      </p:sp>
      <p:sp>
        <p:nvSpPr>
          <p:cNvPr id="33864" name="Text Box 72"/>
          <p:cNvSpPr txBox="1">
            <a:spLocks noChangeArrowheads="1"/>
          </p:cNvSpPr>
          <p:nvPr/>
        </p:nvSpPr>
        <p:spPr bwMode="auto">
          <a:xfrm>
            <a:off x="503238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33865" name="Text Box 73"/>
          <p:cNvSpPr txBox="1">
            <a:spLocks noChangeArrowheads="1"/>
          </p:cNvSpPr>
          <p:nvPr/>
        </p:nvSpPr>
        <p:spPr bwMode="auto">
          <a:xfrm>
            <a:off x="495300" y="5181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33866" name="Text Box 74"/>
          <p:cNvSpPr txBox="1">
            <a:spLocks noChangeArrowheads="1"/>
          </p:cNvSpPr>
          <p:nvPr/>
        </p:nvSpPr>
        <p:spPr bwMode="auto">
          <a:xfrm>
            <a:off x="3943350" y="5562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itchFamily="18" charset="0"/>
              </a:rPr>
              <a:t>U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338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338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3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5087E-6 L 0.44306 -0.2145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38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4624E-6 L 0.36111 -0.33295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0" y="-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12139E-6 L 0.28333 -0.45503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338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-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62428E-7 L 0.75694 -0.56601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33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00" y="-2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2948E-6 L -0.16944 -0.2219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3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1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48555E-6 L 0.23472 -0.3551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33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0" y="-1780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3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79191E-6 L 0.29861 -0.51052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33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00" y="-2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58382E-6 L -0.26719 -0.51399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33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-2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23699E-6 L 0.13333 -0.19977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338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8555E-6 L -0.175 -0.35514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.78035E-8 L -0.68333 -0.49942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0" y="-25000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" presetClass="exit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3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9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2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5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8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1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7" dur="500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0" dur="5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3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6" dur="500"/>
                                        <p:tgtEl>
                                          <p:spTgt spid="33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9" dur="500"/>
                                        <p:tgtEl>
                                          <p:spTgt spid="33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500"/>
                                        <p:tgtEl>
                                          <p:spTgt spid="33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5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500"/>
                                        <p:tgtEl>
                                          <p:spTgt spid="33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33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5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33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5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8" dur="500"/>
                                        <p:tgtEl>
                                          <p:spTgt spid="33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1" dur="500"/>
                                        <p:tgtEl>
                                          <p:spTgt spid="33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4" dur="5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7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0" dur="500"/>
                                        <p:tgtEl>
                                          <p:spTgt spid="33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4" grpId="0"/>
      <p:bldP spid="33849" grpId="0" animBg="1"/>
      <p:bldP spid="33849" grpId="1" animBg="1"/>
      <p:bldP spid="33856" grpId="0"/>
      <p:bldP spid="33856" grpId="1"/>
      <p:bldP spid="33856" grpId="2"/>
      <p:bldP spid="33857" grpId="0"/>
      <p:bldP spid="33857" grpId="1"/>
      <p:bldP spid="33857" grpId="2"/>
      <p:bldP spid="33858" grpId="0"/>
      <p:bldP spid="33858" grpId="1"/>
      <p:bldP spid="33858" grpId="2"/>
      <p:bldP spid="33859" grpId="0"/>
      <p:bldP spid="33859" grpId="1"/>
      <p:bldP spid="33859" grpId="2"/>
      <p:bldP spid="33860" grpId="0"/>
      <p:bldP spid="33860" grpId="1"/>
      <p:bldP spid="33860" grpId="2"/>
      <p:bldP spid="33861" grpId="0"/>
      <p:bldP spid="33861" grpId="1"/>
      <p:bldP spid="33861" grpId="2"/>
      <p:bldP spid="33862" grpId="0"/>
      <p:bldP spid="33862" grpId="1"/>
      <p:bldP spid="33862" grpId="2"/>
      <p:bldP spid="33863" grpId="0"/>
      <p:bldP spid="33863" grpId="1"/>
      <p:bldP spid="33863" grpId="2"/>
      <p:bldP spid="33864" grpId="0"/>
      <p:bldP spid="33864" grpId="1"/>
      <p:bldP spid="33864" grpId="2"/>
      <p:bldP spid="33865" grpId="0"/>
      <p:bldP spid="33865" grpId="1"/>
      <p:bldP spid="33865" grpId="2"/>
      <p:bldP spid="33866" grpId="0"/>
      <p:bldP spid="33866" grpId="1"/>
      <p:bldP spid="33866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0" y="1371600"/>
            <a:ext cx="9144000" cy="518160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" y="2286000"/>
            <a:ext cx="7031038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400" b="1">
                <a:solidFill>
                  <a:srgbClr val="003300"/>
                </a:solidFill>
                <a:latin typeface=".VnTime" pitchFamily="34" charset="0"/>
              </a:rPr>
              <a:t> Häc thuéc quy t¾c phÐp céng ph©n sè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3300"/>
                </a:solidFill>
                <a:latin typeface=".VnTime" pitchFamily="34" charset="0"/>
              </a:rPr>
              <a:t>(cïng mÉu vµ kh«ng cïng mÉu).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3300"/>
                </a:solidFill>
                <a:latin typeface=".VnTime" pitchFamily="34" charset="0"/>
              </a:rPr>
              <a:t>- Xem l¹i c¸c vÝ dô.</a:t>
            </a:r>
          </a:p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400" b="1">
                <a:solidFill>
                  <a:srgbClr val="003300"/>
                </a:solidFill>
                <a:latin typeface=".VnTime" pitchFamily="34" charset="0"/>
              </a:rPr>
              <a:t> Lµm c¸c bµi tËp 43, 45, 46, (SGK/26, 27).</a:t>
            </a:r>
          </a:p>
        </p:txBody>
      </p:sp>
      <p:pic>
        <p:nvPicPr>
          <p:cNvPr id="29702" name="Picture 6" descr="huy0002"/>
          <p:cNvPicPr>
            <a:picLocks noChangeAspect="1" noChangeArrowheads="1"/>
          </p:cNvPicPr>
          <p:nvPr/>
        </p:nvPicPr>
        <p:blipFill>
          <a:blip r:embed="rId2">
            <a:lum bright="6000" contrast="16000"/>
          </a:blip>
          <a:srcRect l="16280" t="70937" r="26047" b="9718"/>
          <a:stretch>
            <a:fillRect/>
          </a:stretch>
        </p:blipFill>
        <p:spPr bwMode="auto">
          <a:xfrm>
            <a:off x="6156325" y="1981200"/>
            <a:ext cx="23018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91400" y="5562600"/>
            <a:ext cx="990600" cy="8382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5800" y="5867400"/>
            <a:ext cx="16002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BT44SGK</a:t>
            </a:r>
            <a:endParaRPr lang="vi-VN" b="1"/>
          </a:p>
        </p:txBody>
      </p:sp>
    </p:spTree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752600"/>
          <a:ext cx="35814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Equation" r:id="rId4" imgW="1130040" imgH="393480" progId="Equation.DSMT4">
                  <p:embed/>
                </p:oleObj>
              </mc:Choice>
              <mc:Fallback>
                <p:oleObj name="Equation" r:id="rId4" imgW="113004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52600"/>
                        <a:ext cx="3581400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457200" y="320675"/>
            <a:ext cx="7947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 i="1" u="sng"/>
              <a:t>Bài 44 – SGK tr26</a:t>
            </a:r>
            <a:r>
              <a:rPr lang="en-US" sz="2800" b="1" i="1"/>
              <a:t>: Điền dấu thích hợp (&lt;, &gt;, =)</a:t>
            </a:r>
          </a:p>
          <a:p>
            <a:r>
              <a:rPr lang="en-US" sz="2800" b="1" i="1"/>
              <a:t>                               vào ô vuông:</a:t>
            </a:r>
          </a:p>
        </p:txBody>
      </p:sp>
      <p:graphicFrame>
        <p:nvGraphicFramePr>
          <p:cNvPr id="35847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752600"/>
          <a:ext cx="36576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Equation" r:id="rId6" imgW="1193760" imgH="393480" progId="Equation.DSMT4">
                  <p:embed/>
                </p:oleObj>
              </mc:Choice>
              <mc:Fallback>
                <p:oleObj name="Equation" r:id="rId6" imgW="11937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52600"/>
                        <a:ext cx="3657600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427038" y="3352800"/>
          <a:ext cx="3459162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Equation" r:id="rId8" imgW="1028520" imgH="393480" progId="Equation.DSMT4">
                  <p:embed/>
                </p:oleObj>
              </mc:Choice>
              <mc:Fallback>
                <p:oleObj name="Equation" r:id="rId8" imgW="102852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3352800"/>
                        <a:ext cx="3459162" cy="1311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4419600" y="3276600"/>
          <a:ext cx="4481513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Equation" r:id="rId10" imgW="1333440" imgH="393480" progId="Equation.DSMT4">
                  <p:embed/>
                </p:oleObj>
              </mc:Choice>
              <mc:Fallback>
                <p:oleObj name="Equation" r:id="rId10" imgW="133344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276600"/>
                        <a:ext cx="4481513" cy="131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438400" y="20574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1419225" y="37338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6905625" y="2085975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445250" y="36449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546350" y="210185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=</a:t>
            </a:r>
            <a:endParaRPr lang="vi-VN" sz="2800" b="1">
              <a:solidFill>
                <a:srgbClr val="FF3300"/>
              </a:solidFill>
            </a:endParaRP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7010400" y="2133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>
                <a:solidFill>
                  <a:srgbClr val="FF3300"/>
                </a:solidFill>
              </a:rPr>
              <a:t>&lt;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>
                <a:solidFill>
                  <a:srgbClr val="FF3300"/>
                </a:solidFill>
              </a:rPr>
              <a:t>&gt;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6553200" y="3657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>
                <a:solidFill>
                  <a:srgbClr val="FF3300"/>
                </a:solidFill>
              </a:rPr>
              <a:t>&lt;</a:t>
            </a:r>
          </a:p>
        </p:txBody>
      </p:sp>
      <p:pic>
        <p:nvPicPr>
          <p:cNvPr id="35860" name="Picture 3" descr="Frames PPT 01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/>
      <p:bldP spid="35857" grpId="0"/>
      <p:bldP spid="35858" grpId="0"/>
      <p:bldP spid="358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so sánh</a:t>
            </a: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600200" y="4114800"/>
          <a:ext cx="2014538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4" imgW="431640" imgH="393480" progId="Equation.DSMT4">
                  <p:embed/>
                </p:oleObj>
              </mc:Choice>
              <mc:Fallback>
                <p:oleObj name="Equation" r:id="rId4" imgW="4316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14800"/>
                        <a:ext cx="2014538" cy="136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886200" y="4468813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và</a:t>
            </a:r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4800600" y="4119563"/>
          <a:ext cx="217487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6" imgW="495000" imgH="393480" progId="Equation.DSMT4">
                  <p:embed/>
                </p:oleObj>
              </mc:Choice>
              <mc:Fallback>
                <p:oleObj name="Equation" r:id="rId6" imgW="4950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119563"/>
                        <a:ext cx="2174875" cy="128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762000" y="2286000"/>
            <a:ext cx="8077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Để giải được bài toán này trước tiên chúng ta phải tính tổng</a:t>
            </a:r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679700" y="990600"/>
          <a:ext cx="2400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8" imgW="685800" imgH="393480" progId="Equation.DSMT4">
                  <p:embed/>
                </p:oleObj>
              </mc:Choice>
              <mc:Fallback>
                <p:oleObj name="Equation" r:id="rId8" imgW="685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990600"/>
                        <a:ext cx="24003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5667375" y="914400"/>
          <a:ext cx="27193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10" imgW="749160" imgH="393480" progId="Equation.DSMT4">
                  <p:embed/>
                </p:oleObj>
              </mc:Choice>
              <mc:Fallback>
                <p:oleObj name="Equation" r:id="rId10" imgW="74916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75" y="914400"/>
                        <a:ext cx="2719388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041900" y="1143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0" grpId="0"/>
      <p:bldP spid="31752" grpId="0"/>
      <p:bldP spid="317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1219200" y="2286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Cộng hai phân số cùng mẫu:</a:t>
            </a:r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715000" y="1600200"/>
          <a:ext cx="4889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600200"/>
                        <a:ext cx="48895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Ví dụ 1: Thực hiện phép tính: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248400" y="19431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+ </a:t>
            </a:r>
          </a:p>
        </p:txBody>
      </p:sp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6781800" y="1600200"/>
          <a:ext cx="4889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600200"/>
                        <a:ext cx="48895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35050" y="315595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Ta có:</a:t>
            </a:r>
          </a:p>
        </p:txBody>
      </p:sp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2286000" y="2819400"/>
          <a:ext cx="4889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19400"/>
                        <a:ext cx="48895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87650" y="315595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+ </a:t>
            </a:r>
          </a:p>
        </p:txBody>
      </p:sp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3321050" y="2813050"/>
          <a:ext cx="4889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10" imgW="152280" imgH="393480" progId="Equation.DSMT4">
                  <p:embed/>
                </p:oleObj>
              </mc:Choice>
              <mc:Fallback>
                <p:oleObj name="Equation" r:id="rId10" imgW="152280" imgH="3934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2813050"/>
                        <a:ext cx="48895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6350" y="3175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=</a:t>
            </a:r>
          </a:p>
        </p:txBody>
      </p:sp>
      <p:graphicFrame>
        <p:nvGraphicFramePr>
          <p:cNvPr id="10267" name="Object 27"/>
          <p:cNvGraphicFramePr>
            <a:graphicFrameLocks noChangeAspect="1"/>
          </p:cNvGraphicFramePr>
          <p:nvPr/>
        </p:nvGraphicFramePr>
        <p:xfrm>
          <a:off x="4235450" y="2813050"/>
          <a:ext cx="1141413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12" imgW="355320" imgH="393480" progId="Equation.DSMT4">
                  <p:embed/>
                </p:oleObj>
              </mc:Choice>
              <mc:Fallback>
                <p:oleObj name="Equation" r:id="rId12" imgW="355320" imgH="393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2813050"/>
                        <a:ext cx="1141413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78450" y="319405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=</a:t>
            </a:r>
          </a:p>
        </p:txBody>
      </p:sp>
      <p:graphicFrame>
        <p:nvGraphicFramePr>
          <p:cNvPr id="10269" name="Object 29"/>
          <p:cNvGraphicFramePr>
            <a:graphicFrameLocks noChangeAspect="1"/>
          </p:cNvGraphicFramePr>
          <p:nvPr/>
        </p:nvGraphicFramePr>
        <p:xfrm>
          <a:off x="5759450" y="2851150"/>
          <a:ext cx="4889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14" imgW="152280" imgH="393480" progId="Equation.DSMT4">
                  <p:embed/>
                </p:oleObj>
              </mc:Choice>
              <mc:Fallback>
                <p:oleObj name="Equation" r:id="rId14" imgW="152280" imgH="393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2851150"/>
                        <a:ext cx="48895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62000" y="40386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Ví dụ :</a:t>
            </a:r>
          </a:p>
        </p:txBody>
      </p:sp>
      <p:grpSp>
        <p:nvGrpSpPr>
          <p:cNvPr id="10285" name="Group 45"/>
          <p:cNvGrpSpPr>
            <a:grpSpLocks/>
          </p:cNvGrpSpPr>
          <p:nvPr/>
        </p:nvGrpSpPr>
        <p:grpSpPr bwMode="auto">
          <a:xfrm>
            <a:off x="2438400" y="838200"/>
            <a:ext cx="4406900" cy="1509713"/>
            <a:chOff x="1624" y="312"/>
            <a:chExt cx="2776" cy="951"/>
          </a:xfrm>
        </p:grpSpPr>
        <p:sp>
          <p:nvSpPr>
            <p:cNvPr id="10286" name="Rectangle 46"/>
            <p:cNvSpPr>
              <a:spLocks noChangeArrowheads="1"/>
            </p:cNvSpPr>
            <p:nvPr/>
          </p:nvSpPr>
          <p:spPr bwMode="auto">
            <a:xfrm>
              <a:off x="1679" y="909"/>
              <a:ext cx="351" cy="34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Rectangle 47"/>
            <p:cNvSpPr>
              <a:spLocks noChangeArrowheads="1"/>
            </p:cNvSpPr>
            <p:nvPr/>
          </p:nvSpPr>
          <p:spPr bwMode="auto">
            <a:xfrm>
              <a:off x="2568" y="920"/>
              <a:ext cx="351" cy="34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8" name="Rectangle 48"/>
            <p:cNvSpPr>
              <a:spLocks noChangeArrowheads="1"/>
            </p:cNvSpPr>
            <p:nvPr/>
          </p:nvSpPr>
          <p:spPr bwMode="auto">
            <a:xfrm>
              <a:off x="3736" y="888"/>
              <a:ext cx="350" cy="34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AutoShape 49"/>
            <p:cNvSpPr>
              <a:spLocks noChangeArrowheads="1"/>
            </p:cNvSpPr>
            <p:nvPr/>
          </p:nvSpPr>
          <p:spPr bwMode="auto">
            <a:xfrm>
              <a:off x="1671" y="423"/>
              <a:ext cx="351" cy="343"/>
            </a:xfrm>
            <a:prstGeom prst="triangle">
              <a:avLst>
                <a:gd name="adj" fmla="val 53847"/>
              </a:avLst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AutoShape 50"/>
            <p:cNvSpPr>
              <a:spLocks noChangeArrowheads="1"/>
            </p:cNvSpPr>
            <p:nvPr/>
          </p:nvSpPr>
          <p:spPr bwMode="auto">
            <a:xfrm>
              <a:off x="4032" y="408"/>
              <a:ext cx="351" cy="343"/>
            </a:xfrm>
            <a:prstGeom prst="triangle">
              <a:avLst>
                <a:gd name="adj" fmla="val 53847"/>
              </a:avLst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auto">
            <a:xfrm>
              <a:off x="3360" y="432"/>
              <a:ext cx="351" cy="34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auto">
            <a:xfrm>
              <a:off x="2547" y="425"/>
              <a:ext cx="351" cy="3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Line 53"/>
            <p:cNvSpPr>
              <a:spLocks noChangeShapeType="1"/>
            </p:cNvSpPr>
            <p:nvPr/>
          </p:nvSpPr>
          <p:spPr bwMode="auto">
            <a:xfrm>
              <a:off x="1624" y="840"/>
              <a:ext cx="432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Line 54"/>
            <p:cNvSpPr>
              <a:spLocks noChangeShapeType="1"/>
            </p:cNvSpPr>
            <p:nvPr/>
          </p:nvSpPr>
          <p:spPr bwMode="auto">
            <a:xfrm flipV="1">
              <a:off x="2536" y="840"/>
              <a:ext cx="384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Line 55"/>
            <p:cNvSpPr>
              <a:spLocks noChangeShapeType="1"/>
            </p:cNvSpPr>
            <p:nvPr/>
          </p:nvSpPr>
          <p:spPr bwMode="auto">
            <a:xfrm flipV="1">
              <a:off x="3344" y="824"/>
              <a:ext cx="1056" cy="15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Rectangle 56"/>
            <p:cNvSpPr>
              <a:spLocks noChangeArrowheads="1"/>
            </p:cNvSpPr>
            <p:nvPr/>
          </p:nvSpPr>
          <p:spPr bwMode="auto">
            <a:xfrm>
              <a:off x="3712" y="312"/>
              <a:ext cx="28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tabLst>
                  <a:tab pos="1073150" algn="l"/>
                </a:tabLst>
              </a:pPr>
              <a:r>
                <a:rPr lang="en-US" sz="5000">
                  <a:latin typeface="VNI Times" pitchFamily="2" charset="0"/>
                  <a:cs typeface="Times New Roman" pitchFamily="18" charset="0"/>
                </a:rPr>
                <a:t>+</a:t>
              </a:r>
              <a:endParaRPr lang="en-US" sz="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7" name="Rectangle 57"/>
            <p:cNvSpPr>
              <a:spLocks noChangeArrowheads="1"/>
            </p:cNvSpPr>
            <p:nvPr/>
          </p:nvSpPr>
          <p:spPr bwMode="auto">
            <a:xfrm>
              <a:off x="2160" y="518"/>
              <a:ext cx="28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tabLst>
                  <a:tab pos="1073150" algn="l"/>
                </a:tabLst>
              </a:pPr>
              <a:r>
                <a:rPr lang="en-US" sz="5000">
                  <a:latin typeface="VNI Times" pitchFamily="2" charset="0"/>
                  <a:cs typeface="Times New Roman" pitchFamily="18" charset="0"/>
                </a:rPr>
                <a:t>+</a:t>
              </a:r>
              <a:endParaRPr lang="en-US" sz="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8" name="Rectangle 58"/>
            <p:cNvSpPr>
              <a:spLocks noChangeArrowheads="1"/>
            </p:cNvSpPr>
            <p:nvPr/>
          </p:nvSpPr>
          <p:spPr bwMode="auto">
            <a:xfrm>
              <a:off x="3024" y="568"/>
              <a:ext cx="336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tabLst>
                  <a:tab pos="1073150" algn="l"/>
                </a:tabLst>
              </a:pPr>
              <a:r>
                <a:rPr lang="en-US" sz="5000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graphicFrame>
        <p:nvGraphicFramePr>
          <p:cNvPr id="10299" name="Object 59"/>
          <p:cNvGraphicFramePr>
            <a:graphicFrameLocks noGrp="1" noChangeAspect="1"/>
          </p:cNvGraphicFramePr>
          <p:nvPr>
            <p:ph/>
          </p:nvPr>
        </p:nvGraphicFramePr>
        <p:xfrm>
          <a:off x="1143000" y="4648200"/>
          <a:ext cx="64770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16" imgW="2044440" imgH="838080" progId="Equation.DSMT4">
                  <p:embed/>
                </p:oleObj>
              </mc:Choice>
              <mc:Fallback>
                <p:oleObj name="Equation" r:id="rId16" imgW="2044440" imgH="83808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48200"/>
                        <a:ext cx="647700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838200"/>
            <a:ext cx="6477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/>
              <a:t>1. Cộng hai phân số cùng mẫu: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Quy tắc: (SGK – 25)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876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3300"/>
                </a:solidFill>
              </a:rPr>
              <a:t>Muốn cộng hai phân số cùng mẫu, ta cộng các tử và giữ nguyên mẫu.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657600" y="2362200"/>
          <a:ext cx="2465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362200"/>
                        <a:ext cx="2465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77813" y="3389313"/>
            <a:ext cx="647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3300"/>
                </a:solidFill>
              </a:rPr>
              <a:t>?1</a:t>
            </a:r>
            <a:r>
              <a:rPr lang="en-US" sz="2800" b="1" i="1"/>
              <a:t>. Cộng các phân số sau:</a:t>
            </a:r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282575" y="3998913"/>
          <a:ext cx="1482725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6" imgW="545760" imgH="393480" progId="Equation.DSMT4">
                  <p:embed/>
                </p:oleObj>
              </mc:Choice>
              <mc:Fallback>
                <p:oleObj name="Equation" r:id="rId6" imgW="5457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3998913"/>
                        <a:ext cx="1482725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282575" y="5065713"/>
          <a:ext cx="17049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8" imgW="596880" imgH="393480" progId="Equation.DSMT4">
                  <p:embed/>
                </p:oleObj>
              </mc:Choice>
              <mc:Fallback>
                <p:oleObj name="Equation" r:id="rId8" imgW="5968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5065713"/>
                        <a:ext cx="1704975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828800" y="4038600"/>
          <a:ext cx="260985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10" imgW="965160" imgH="393480" progId="Equation.DSMT4">
                  <p:embed/>
                </p:oleObj>
              </mc:Choice>
              <mc:Fallback>
                <p:oleObj name="Equation" r:id="rId10" imgW="96516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038600"/>
                        <a:ext cx="2609850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2133600" y="5181600"/>
          <a:ext cx="2505075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12" imgW="927000" imgH="393480" progId="Equation.DSMT4">
                  <p:embed/>
                </p:oleObj>
              </mc:Choice>
              <mc:Fallback>
                <p:oleObj name="Equation" r:id="rId12" imgW="9270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81600"/>
                        <a:ext cx="2505075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648200" y="3810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4778375" y="4038600"/>
          <a:ext cx="1752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14" imgW="723600" imgH="393480" progId="Equation.DSMT4">
                  <p:embed/>
                </p:oleObj>
              </mc:Choice>
              <mc:Fallback>
                <p:oleObj name="Equation" r:id="rId14" imgW="72360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038600"/>
                        <a:ext cx="1752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14"/>
          <p:cNvGraphicFramePr>
            <a:graphicFrameLocks noGrp="1" noChangeAspect="1"/>
          </p:cNvGraphicFramePr>
          <p:nvPr>
            <p:ph/>
          </p:nvPr>
        </p:nvGraphicFramePr>
        <p:xfrm>
          <a:off x="6553200" y="4114800"/>
          <a:ext cx="14478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16" imgW="596880" imgH="393480" progId="Equation.DSMT4">
                  <p:embed/>
                </p:oleObj>
              </mc:Choice>
              <mc:Fallback>
                <p:oleObj name="Equation" r:id="rId16" imgW="59688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114800"/>
                        <a:ext cx="144780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6553200" y="5029200"/>
          <a:ext cx="22177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18" imgW="914400" imgH="393480" progId="Equation.DSMT4">
                  <p:embed/>
                </p:oleObj>
              </mc:Choice>
              <mc:Fallback>
                <p:oleObj name="Equation" r:id="rId18" imgW="91440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029200"/>
                        <a:ext cx="2217738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6629400" y="5791200"/>
          <a:ext cx="7699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Equation" r:id="rId20" imgW="317160" imgH="393480" progId="Equation.DSMT4">
                  <p:embed/>
                </p:oleObj>
              </mc:Choice>
              <mc:Fallback>
                <p:oleObj name="Equation" r:id="rId20" imgW="31716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791200"/>
                        <a:ext cx="769938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9" name="WordArt 21"/>
          <p:cNvSpPr>
            <a:spLocks noChangeArrowheads="1" noChangeShapeType="1" noTextEdit="1"/>
          </p:cNvSpPr>
          <p:nvPr/>
        </p:nvSpPr>
        <p:spPr bwMode="auto">
          <a:xfrm>
            <a:off x="990600" y="1524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3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838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Cộng hai phân số cùng mẫu:</a:t>
            </a: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676400" y="1524000"/>
          <a:ext cx="2465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24000"/>
                        <a:ext cx="2465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219200" y="1371600"/>
            <a:ext cx="3200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6200" y="2743200"/>
            <a:ext cx="91440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/>
              <a:t>?2. Tại sao ta có thể nói: Cộng hai số nguyên là trường hợp riêng của cộng hai phân số? Cho ví dụ.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28600" y="3733800"/>
            <a:ext cx="89154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>
                <a:solidFill>
                  <a:srgbClr val="0000FF"/>
                </a:solidFill>
              </a:rPr>
              <a:t>Cộng hai số nguyên là trường hợp riêng của cộng hai phân số vì mọi số nguyên đều viết được dưới dạng phân số có mẫu bằng 1.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4800" y="5565775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Ví dụ: -5 + 3 =</a:t>
            </a:r>
          </a:p>
        </p:txBody>
      </p:sp>
      <p:graphicFrame>
        <p:nvGraphicFramePr>
          <p:cNvPr id="15373" name="Object 13"/>
          <p:cNvGraphicFramePr>
            <a:graphicFrameLocks noGrp="1" noChangeAspect="1"/>
          </p:cNvGraphicFramePr>
          <p:nvPr>
            <p:ph/>
          </p:nvPr>
        </p:nvGraphicFramePr>
        <p:xfrm>
          <a:off x="2747963" y="5365750"/>
          <a:ext cx="398938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6" imgW="1638000" imgH="393480" progId="Equation.DSMT4">
                  <p:embed/>
                </p:oleObj>
              </mc:Choice>
              <mc:Fallback>
                <p:oleObj name="Equation" r:id="rId6" imgW="163800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3" y="5365750"/>
                        <a:ext cx="3989387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WordArt 18"/>
          <p:cNvSpPr>
            <a:spLocks noChangeArrowheads="1" noChangeShapeType="1" noTextEdit="1"/>
          </p:cNvSpPr>
          <p:nvPr/>
        </p:nvSpPr>
        <p:spPr bwMode="auto">
          <a:xfrm>
            <a:off x="990600" y="1524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838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Cộng hai phân số cùng mẫu: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676400" y="1524000"/>
          <a:ext cx="2465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24000"/>
                        <a:ext cx="2465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19200" y="1371600"/>
            <a:ext cx="3200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65100" y="28956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/>
              <a:t>Bài tập 42 a, b (SGK – 26): </a:t>
            </a:r>
            <a:r>
              <a:rPr lang="en-US" sz="2800" b="1" i="1"/>
              <a:t> Cộng các phân số sau: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04800" y="3810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a)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4953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b)</a:t>
            </a:r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900113" y="4743450"/>
          <a:ext cx="1066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6" imgW="431640" imgH="393480" progId="Equation.DSMT4">
                  <p:embed/>
                </p:oleObj>
              </mc:Choice>
              <mc:Fallback>
                <p:oleObj name="Equation" r:id="rId6" imgW="43164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43450"/>
                        <a:ext cx="1066800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838200" y="3657600"/>
          <a:ext cx="12954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8" imgW="583920" imgH="393480" progId="Equation.DSMT4">
                  <p:embed/>
                </p:oleObj>
              </mc:Choice>
              <mc:Fallback>
                <p:oleObj name="Equation" r:id="rId8" imgW="58392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7600"/>
                        <a:ext cx="1295400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9800" y="3733800"/>
          <a:ext cx="4343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10" imgW="2120760" imgH="393480" progId="Equation.DSMT4">
                  <p:embed/>
                </p:oleObj>
              </mc:Choice>
              <mc:Fallback>
                <p:oleObj name="Equation" r:id="rId10" imgW="212076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733800"/>
                        <a:ext cx="43434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2057400" y="4800600"/>
          <a:ext cx="3052763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12" imgW="1231560" imgH="393480" progId="Equation.DSMT4">
                  <p:embed/>
                </p:oleObj>
              </mc:Choice>
              <mc:Fallback>
                <p:oleObj name="Equation" r:id="rId12" imgW="123156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800600"/>
                        <a:ext cx="3052763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85" name="Picture 3" descr="Frames PPT 01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6" name="WordArt 22"/>
          <p:cNvSpPr>
            <a:spLocks noChangeArrowheads="1" noChangeShapeType="1" noTextEdit="1"/>
          </p:cNvSpPr>
          <p:nvPr/>
        </p:nvSpPr>
        <p:spPr bwMode="auto">
          <a:xfrm>
            <a:off x="990600" y="1524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838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Cộng hai phân số cùng mẫu: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676400" y="1447800"/>
          <a:ext cx="2465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47800"/>
                        <a:ext cx="2465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219200" y="1371600"/>
            <a:ext cx="3200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6200" y="25146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2. Cộng hai phân số không cùng mẫu: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2000" y="4648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Quy tắc: (SGK – 26)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57200" y="5105400"/>
            <a:ext cx="8382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/>
              <a:t>Muốn cộng hai phân số không cùng mẫu, ta viết chúng dưới dạng hai phân số có cùng một mẫu rồi cộng các tử và giữ nguyên mẫu chung.</a:t>
            </a:r>
            <a:endParaRPr lang="vi-VN" sz="2600" b="1" i="1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3400" y="3095625"/>
            <a:ext cx="6858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600" b="1"/>
              <a:t>Ví dụ: Cộng hai phân số sau:</a:t>
            </a:r>
          </a:p>
        </p:txBody>
      </p:sp>
      <p:graphicFrame>
        <p:nvGraphicFramePr>
          <p:cNvPr id="14346" name="Object 10"/>
          <p:cNvGraphicFramePr>
            <a:graphicFrameLocks noGrp="1" noChangeAspect="1"/>
          </p:cNvGraphicFramePr>
          <p:nvPr>
            <p:ph/>
          </p:nvPr>
        </p:nvGraphicFramePr>
        <p:xfrm>
          <a:off x="914400" y="3581400"/>
          <a:ext cx="13176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6" imgW="482400" imgH="393480" progId="Equation.DSMT4">
                  <p:embed/>
                </p:oleObj>
              </mc:Choice>
              <mc:Fallback>
                <p:oleObj name="Equation" r:id="rId6" imgW="4824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81400"/>
                        <a:ext cx="13176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3033713" y="3667125"/>
          <a:ext cx="1004887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8" imgW="368280" imgH="393480" progId="Equation.DSMT4">
                  <p:embed/>
                </p:oleObj>
              </mc:Choice>
              <mc:Fallback>
                <p:oleObj name="Equation" r:id="rId8" imgW="36828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13" y="3667125"/>
                        <a:ext cx="1004887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2090738" y="3657600"/>
          <a:ext cx="10414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10" imgW="380880" imgH="393480" progId="Equation.DSMT4">
                  <p:embed/>
                </p:oleObj>
              </mc:Choice>
              <mc:Fallback>
                <p:oleObj name="Equation" r:id="rId10" imgW="38088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3657600"/>
                        <a:ext cx="1041400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5943600" y="3705225"/>
          <a:ext cx="9366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12" imgW="342720" imgH="393480" progId="Equation.DSMT4">
                  <p:embed/>
                </p:oleObj>
              </mc:Choice>
              <mc:Fallback>
                <p:oleObj name="Equation" r:id="rId12" imgW="34272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705225"/>
                        <a:ext cx="9366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17"/>
          <p:cNvGraphicFramePr>
            <a:graphicFrameLocks noChangeAspect="1"/>
          </p:cNvGraphicFramePr>
          <p:nvPr/>
        </p:nvGraphicFramePr>
        <p:xfrm>
          <a:off x="4005263" y="3662363"/>
          <a:ext cx="1908175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14" imgW="698400" imgH="393480" progId="Equation.DSMT4">
                  <p:embed/>
                </p:oleObj>
              </mc:Choice>
              <mc:Fallback>
                <p:oleObj name="Equation" r:id="rId14" imgW="69840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3662363"/>
                        <a:ext cx="1908175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56" name="Picture 3" descr="Frames PPT 01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7" name="WordArt 21"/>
          <p:cNvSpPr>
            <a:spLocks noChangeArrowheads="1" noChangeShapeType="1" noTextEdit="1"/>
          </p:cNvSpPr>
          <p:nvPr/>
        </p:nvSpPr>
        <p:spPr bwMode="auto">
          <a:xfrm>
            <a:off x="990600" y="1524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344" grpId="0"/>
      <p:bldP spid="143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2400" y="838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1. Cộng hai phân số cùng mẫu: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676400" y="1447800"/>
          <a:ext cx="24653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47800"/>
                        <a:ext cx="24653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219200" y="1371600"/>
            <a:ext cx="3200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6200" y="25908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2. Cộng hai phân số không cùng mẫu: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09600" y="30480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Quy tắc: (SGK – 26)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04800" y="47244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?3</a:t>
            </a:r>
            <a:r>
              <a:rPr lang="vi-VN" sz="2800" b="1"/>
              <a:t> Cộng các phân số sau:</a:t>
            </a:r>
          </a:p>
        </p:txBody>
      </p:sp>
      <p:graphicFrame>
        <p:nvGraphicFramePr>
          <p:cNvPr id="21514" name="Object 10"/>
          <p:cNvGraphicFramePr>
            <a:graphicFrameLocks noGrp="1" noChangeAspect="1"/>
          </p:cNvGraphicFramePr>
          <p:nvPr>
            <p:ph/>
          </p:nvPr>
        </p:nvGraphicFramePr>
        <p:xfrm>
          <a:off x="533400" y="5257800"/>
          <a:ext cx="224472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6" imgW="723600" imgH="393480" progId="Equation.DSMT4">
                  <p:embed/>
                </p:oleObj>
              </mc:Choice>
              <mc:Fallback>
                <p:oleObj name="Equation" r:id="rId6" imgW="7236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257800"/>
                        <a:ext cx="2244725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3143250" y="5257800"/>
          <a:ext cx="2519363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8" imgW="812520" imgH="393480" progId="Equation.DSMT4">
                  <p:embed/>
                </p:oleObj>
              </mc:Choice>
              <mc:Fallback>
                <p:oleObj name="Equation" r:id="rId8" imgW="8125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5257800"/>
                        <a:ext cx="2519363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6194425" y="5257800"/>
          <a:ext cx="185102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10" imgW="596880" imgH="393480" progId="Equation.DSMT4">
                  <p:embed/>
                </p:oleObj>
              </mc:Choice>
              <mc:Fallback>
                <p:oleObj name="Equation" r:id="rId10" imgW="59688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4425" y="5257800"/>
                        <a:ext cx="1851025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04800" y="35052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Muốn cộng hai phân số không cùng mẫu, ta viết chúng dưới dạng hai phân số có cùng một mẫu rồi cộng các tử và giữ nguyên mẫu.</a:t>
            </a:r>
            <a:endParaRPr lang="vi-VN" sz="2400" b="1" i="1"/>
          </a:p>
        </p:txBody>
      </p:sp>
      <p:pic>
        <p:nvPicPr>
          <p:cNvPr id="21518" name="Picture 3" descr="Frames PPT 01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WordArt 15"/>
          <p:cNvSpPr>
            <a:spLocks noChangeArrowheads="1" noChangeShapeType="1" noTextEdit="1"/>
          </p:cNvSpPr>
          <p:nvPr/>
        </p:nvSpPr>
        <p:spPr bwMode="auto">
          <a:xfrm>
            <a:off x="990600" y="152400"/>
            <a:ext cx="72009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Tiết 79 : PHÉP CỘNG PHÂN SỐ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?3</a:t>
            </a:r>
            <a:r>
              <a:rPr lang="vi-VN" sz="3200" b="1"/>
              <a:t> Cộng các phân số sau:</a:t>
            </a: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533400" y="990600"/>
          <a:ext cx="7323138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4" imgW="2361960" imgH="393480" progId="Equation.DSMT4">
                  <p:embed/>
                </p:oleObj>
              </mc:Choice>
              <mc:Fallback>
                <p:oleObj name="Equation" r:id="rId4" imgW="23619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90600"/>
                        <a:ext cx="7323138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381000" y="2513013"/>
          <a:ext cx="641667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6" imgW="2070000" imgH="393480" progId="Equation.DSMT4">
                  <p:embed/>
                </p:oleObj>
              </mc:Choice>
              <mc:Fallback>
                <p:oleObj name="Equation" r:id="rId6" imgW="20700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3013"/>
                        <a:ext cx="6416675" cy="122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381000" y="5181600"/>
          <a:ext cx="634047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8" imgW="2044440" imgH="393480" progId="Equation.DSMT4">
                  <p:embed/>
                </p:oleObj>
              </mc:Choice>
              <mc:Fallback>
                <p:oleObj name="Equation" r:id="rId8" imgW="20444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6340475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2819400" y="3808413"/>
          <a:ext cx="4408488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10" imgW="1422360" imgH="393480" progId="Equation.DSMT4">
                  <p:embed/>
                </p:oleObj>
              </mc:Choice>
              <mc:Fallback>
                <p:oleObj name="Equation" r:id="rId10" imgW="14223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08413"/>
                        <a:ext cx="4408488" cy="122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658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.VnTifani HeavyH</vt:lpstr>
      <vt:lpstr>.VnTime</vt:lpstr>
      <vt:lpstr>Arial</vt:lpstr>
      <vt:lpstr>Arial Unicode MS</vt:lpstr>
      <vt:lpstr>Times New Roman</vt:lpstr>
      <vt:lpstr>VNI Times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HUE</cp:lastModifiedBy>
  <cp:revision>52</cp:revision>
  <dcterms:created xsi:type="dcterms:W3CDTF">2013-03-02T15:13:52Z</dcterms:created>
  <dcterms:modified xsi:type="dcterms:W3CDTF">2021-02-22T13:51:18Z</dcterms:modified>
</cp:coreProperties>
</file>